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71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E23"/>
    <a:srgbClr val="FE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2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8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6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4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3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1E571-7504-4946-81FD-19154C60582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EEA3-BDD1-4B4F-9A25-ED053F8C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ch.tv/cityparking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41.173.36.105:8090/mobiletick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>
            <a:picLocks noChangeAspect="1"/>
          </p:cNvPicPr>
          <p:nvPr/>
        </p:nvPicPr>
        <p:blipFill rotWithShape="1">
          <a:blip r:embed="rId4"/>
          <a:srcRect l="462" t="235" r="2695" b="1735"/>
          <a:stretch/>
        </p:blipFill>
        <p:spPr>
          <a:xfrm>
            <a:off x="4236662" y="623484"/>
            <a:ext cx="1463367" cy="1445998"/>
          </a:xfrm>
          <a:prstGeom prst="rect">
            <a:avLst/>
          </a:prstGeom>
          <a:ln>
            <a:noFill/>
          </a:ln>
        </p:spPr>
      </p:pic>
      <p:sp>
        <p:nvSpPr>
          <p:cNvPr id="182" name="Rounded Rectangle 181"/>
          <p:cNvSpPr/>
          <p:nvPr/>
        </p:nvSpPr>
        <p:spPr>
          <a:xfrm>
            <a:off x="2687602" y="6345623"/>
            <a:ext cx="4169879" cy="384182"/>
          </a:xfrm>
          <a:prstGeom prst="roundRect">
            <a:avLst>
              <a:gd name="adj" fmla="val 50000"/>
            </a:avLst>
          </a:prstGeom>
          <a:solidFill>
            <a:srgbClr val="EC1B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TOWARDS WORLD-CLASS PARKING EXPERIENCE!!!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2373841" y="2827176"/>
            <a:ext cx="5189008" cy="11713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ECA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HARARE PROVINCIAL DEVELOPMENT DIALOGUE</a:t>
            </a:r>
          </a:p>
        </p:txBody>
      </p:sp>
      <p:sp>
        <p:nvSpPr>
          <p:cNvPr id="3" name="Rounded Rectangle 183">
            <a:extLst>
              <a:ext uri="{FF2B5EF4-FFF2-40B4-BE49-F238E27FC236}">
                <a16:creationId xmlns:a16="http://schemas.microsoft.com/office/drawing/2014/main" id="{C5E2A64A-E3E2-FE09-C5AB-C00CD537D49C}"/>
              </a:ext>
            </a:extLst>
          </p:cNvPr>
          <p:cNvSpPr/>
          <p:nvPr/>
        </p:nvSpPr>
        <p:spPr>
          <a:xfrm>
            <a:off x="7062000" y="5666399"/>
            <a:ext cx="2707200" cy="5256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ECA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Trebuchet MS" panose="020B0603020202020204" pitchFamily="34" charset="0"/>
              </a:rPr>
              <a:t>Presented By: 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Trebuchet MS" panose="020B0603020202020204" pitchFamily="34" charset="0"/>
              </a:rPr>
              <a:t>F MANDAZA– PUBLIC RELATIONS MANAGER</a:t>
            </a:r>
          </a:p>
        </p:txBody>
      </p:sp>
    </p:spTree>
    <p:extLst>
      <p:ext uri="{BB962C8B-B14F-4D97-AF65-F5344CB8AC3E}">
        <p14:creationId xmlns:p14="http://schemas.microsoft.com/office/powerpoint/2010/main" val="103833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1EDD-7408-9978-9DAF-13011E2D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F934-EE6E-0460-993B-0C3EC333A230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 JOURNEY &amp; INNOVATIONS T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CE8281-60A1-9CBD-E8FA-B735B2374F91}"/>
              </a:ext>
            </a:extLst>
          </p:cNvPr>
          <p:cNvSpPr/>
          <p:nvPr/>
        </p:nvSpPr>
        <p:spPr>
          <a:xfrm>
            <a:off x="607894" y="1249418"/>
            <a:ext cx="8144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1200" b="1" dirty="0">
              <a:solidFill>
                <a:srgbClr val="E91E23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11B83-0653-7686-6C12-999E6971C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67B411C-F176-0F23-F9EF-19D0583905AE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8C44F-A27E-7913-E244-3E361505355C}"/>
              </a:ext>
            </a:extLst>
          </p:cNvPr>
          <p:cNvSpPr txBox="1"/>
          <p:nvPr/>
        </p:nvSpPr>
        <p:spPr>
          <a:xfrm>
            <a:off x="110139" y="664524"/>
            <a:ext cx="4954554" cy="111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9581"/>
              </a:lnSpc>
              <a:spcBef>
                <a:spcPct val="0"/>
              </a:spcBef>
            </a:pPr>
            <a:r>
              <a:rPr lang="en-US" sz="2800" b="1" spc="-171" dirty="0">
                <a:solidFill>
                  <a:schemeClr val="tx1">
                    <a:lumMod val="85000"/>
                    <a:lumOff val="15000"/>
                  </a:schemeClr>
                </a:solidFill>
                <a:ea typeface="Cardo"/>
                <a:cs typeface="Cardo"/>
                <a:sym typeface="Cardo"/>
              </a:rPr>
              <a:t>SELF-SERVICE PLATFORMS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047-0C35-E2FC-2958-2A4B132FEF62}"/>
              </a:ext>
            </a:extLst>
          </p:cNvPr>
          <p:cNvSpPr txBox="1"/>
          <p:nvPr/>
        </p:nvSpPr>
        <p:spPr>
          <a:xfrm>
            <a:off x="-176870" y="2319582"/>
            <a:ext cx="46380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7632" lvl="1" indent="-343816">
              <a:buFont typeface="Arial"/>
              <a:buChar char="•"/>
            </a:pPr>
            <a:r>
              <a:rPr lang="en-US" sz="2400" spc="127" dirty="0">
                <a:solidFill>
                  <a:srgbClr val="000000"/>
                </a:solidFill>
                <a:latin typeface="Georgia" pitchFamily="18" charset="0"/>
                <a:ea typeface="Didact Gothic"/>
                <a:cs typeface="Didact Gothic"/>
                <a:sym typeface="Didact Gothic"/>
              </a:rPr>
              <a:t>USSD, WhatsApp Chatbot and Android mobile apps are available</a:t>
            </a:r>
          </a:p>
          <a:p>
            <a:endParaRPr lang="en-US" sz="2400" spc="127" dirty="0">
              <a:solidFill>
                <a:srgbClr val="000000"/>
              </a:solidFill>
              <a:latin typeface="Georgia" pitchFamily="18" charset="0"/>
              <a:ea typeface="Didact Gothic"/>
              <a:cs typeface="Didact Gothic"/>
              <a:sym typeface="Didact Gothic"/>
            </a:endParaRPr>
          </a:p>
          <a:p>
            <a:pPr marL="690869" lvl="1" indent="-345435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 pitchFamily="18" charset="0"/>
                <a:ea typeface="Arimo"/>
                <a:cs typeface="Arimo"/>
                <a:sym typeface="Arimo"/>
              </a:rPr>
              <a:t> Payment options includes </a:t>
            </a:r>
            <a:r>
              <a:rPr lang="en-US" sz="2400" dirty="0" err="1">
                <a:solidFill>
                  <a:srgbClr val="000000"/>
                </a:solidFill>
                <a:latin typeface="Georgia" pitchFamily="18" charset="0"/>
                <a:ea typeface="Arimo"/>
                <a:cs typeface="Arimo"/>
                <a:sym typeface="Arimo"/>
              </a:rPr>
              <a:t>ZimSwitch</a:t>
            </a:r>
            <a:r>
              <a:rPr lang="en-US" sz="2400" dirty="0">
                <a:solidFill>
                  <a:srgbClr val="000000"/>
                </a:solidFill>
                <a:latin typeface="Georgia" pitchFamily="18" charset="0"/>
                <a:ea typeface="Arimo"/>
                <a:cs typeface="Arimo"/>
                <a:sym typeface="Arimo"/>
              </a:rPr>
              <a:t>, Ecocash and O’Mari</a:t>
            </a:r>
          </a:p>
        </p:txBody>
      </p:sp>
      <p:pic>
        <p:nvPicPr>
          <p:cNvPr id="13" name="Picture 12" descr="Self service diagram-01.png">
            <a:extLst>
              <a:ext uri="{FF2B5EF4-FFF2-40B4-BE49-F238E27FC236}">
                <a16:creationId xmlns:a16="http://schemas.microsoft.com/office/drawing/2014/main" id="{AF7CB3CE-3127-2D77-41C4-5C1BAA8A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45" y="1190061"/>
            <a:ext cx="5458408" cy="54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9C34-D7D3-A963-0FF8-1A934369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4728B-F2B5-C931-AC6F-73282CC18484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 JOURNEY &amp; INNOVATIONS T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01B61-3073-47CE-9B8D-D9F70B7E27BA}"/>
              </a:ext>
            </a:extLst>
          </p:cNvPr>
          <p:cNvSpPr/>
          <p:nvPr/>
        </p:nvSpPr>
        <p:spPr>
          <a:xfrm>
            <a:off x="607894" y="1249418"/>
            <a:ext cx="8144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1200" b="1" dirty="0">
              <a:solidFill>
                <a:srgbClr val="E91E23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0A7EE-0320-C324-C90E-B505AE01D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D10B44-2E89-5260-9B29-D77A772E91FA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28CEE-45F7-51AE-9A3D-29B355BCA46C}"/>
              </a:ext>
            </a:extLst>
          </p:cNvPr>
          <p:cNvSpPr txBox="1"/>
          <p:nvPr/>
        </p:nvSpPr>
        <p:spPr>
          <a:xfrm>
            <a:off x="-699797" y="1314836"/>
            <a:ext cx="5719666" cy="503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spcAft>
                <a:spcPts val="1000"/>
              </a:spcAft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Roboto" pitchFamily="2" charset="0"/>
              </a:rPr>
              <a:t>Automatic Number Plate Recognition- (ANPR) system: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Roboto" pitchFamily="2" charset="0"/>
              </a:rPr>
              <a:t> It automatically detects, read, and record vehicle license plates in real-time using vehicle-mounted mobile cameras for parking management </a:t>
            </a:r>
          </a:p>
          <a:p>
            <a:pPr lvl="2" algn="just">
              <a:spcAft>
                <a:spcPts val="10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Roboto" pitchFamily="2" charset="0"/>
            </a:endParaRPr>
          </a:p>
          <a:p>
            <a:pPr lvl="2" algn="just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Roboto" pitchFamily="2" charset="0"/>
                <a:hlinkClick r:id="rId3"/>
              </a:rPr>
              <a:t>Live in the streets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Roboto" pitchFamily="2" charset="0"/>
            </a:endParaRPr>
          </a:p>
          <a:p>
            <a:pPr lvl="2" algn="just"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Roboto" pitchFamily="2" charset="0"/>
            </a:endParaRPr>
          </a:p>
          <a:p>
            <a:pPr lvl="2" algn="just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Roboto" pitchFamily="2" charset="0"/>
                <a:hlinkClick r:id="rId4"/>
              </a:rPr>
              <a:t>Control room dashboard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Roboto" pitchFamily="2" charset="0"/>
            </a:endParaRPr>
          </a:p>
        </p:txBody>
      </p:sp>
      <p:pic>
        <p:nvPicPr>
          <p:cNvPr id="4" name="Picture 3" descr="AQUA-1.png">
            <a:extLst>
              <a:ext uri="{FF2B5EF4-FFF2-40B4-BE49-F238E27FC236}">
                <a16:creationId xmlns:a16="http://schemas.microsoft.com/office/drawing/2014/main" id="{ED1F0219-AABE-7B1E-CD71-570BB5A34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415" y="210118"/>
            <a:ext cx="5766914" cy="4088091"/>
          </a:xfrm>
          <a:prstGeom prst="rect">
            <a:avLst/>
          </a:prstGeom>
        </p:spPr>
      </p:pic>
      <p:pic>
        <p:nvPicPr>
          <p:cNvPr id="5" name="Picture 4" descr="AQUA-3.png">
            <a:extLst>
              <a:ext uri="{FF2B5EF4-FFF2-40B4-BE49-F238E27FC236}">
                <a16:creationId xmlns:a16="http://schemas.microsoft.com/office/drawing/2014/main" id="{C2A03A85-FAA6-16CA-DA07-7836CC83AA1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0694">
            <a:off x="4516887" y="2936405"/>
            <a:ext cx="5350219" cy="37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6EF0-3BB3-B7A8-D6C4-E320E65B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5E9F7-7EA3-4F20-7379-1408B6DC3CCC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 JOURNEY &amp; INNOVATIONS T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346278-5672-F66C-040A-587ECD0EB4A2}"/>
              </a:ext>
            </a:extLst>
          </p:cNvPr>
          <p:cNvSpPr/>
          <p:nvPr/>
        </p:nvSpPr>
        <p:spPr>
          <a:xfrm>
            <a:off x="607894" y="1249418"/>
            <a:ext cx="8144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1200" b="1" dirty="0">
              <a:solidFill>
                <a:srgbClr val="E91E23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EF911-3260-F937-7743-CF9F2D05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37F062-F258-75A4-24D0-B3E8C44FC16D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FC8EA-A0F6-CEFF-428B-F670E9A1DCD1}"/>
              </a:ext>
            </a:extLst>
          </p:cNvPr>
          <p:cNvSpPr txBox="1"/>
          <p:nvPr/>
        </p:nvSpPr>
        <p:spPr>
          <a:xfrm>
            <a:off x="1" y="1061044"/>
            <a:ext cx="44227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-124" dirty="0">
                <a:solidFill>
                  <a:srgbClr val="000000"/>
                </a:solidFill>
                <a:ea typeface="Cardo"/>
                <a:cs typeface="Cardo"/>
                <a:sym typeface="Cardo"/>
              </a:rPr>
              <a:t>Traffic By-Law Management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pc="-124" dirty="0">
                <a:solidFill>
                  <a:srgbClr val="000000"/>
                </a:solidFill>
                <a:ea typeface="Cardo"/>
                <a:cs typeface="Cardo"/>
                <a:sym typeface="Cardo"/>
              </a:rPr>
              <a:t>City of Harare in 2023 mandated City Parking to enforce codes 90 &amp; 92 of the Traffic By-Law.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spc="-124" dirty="0">
              <a:solidFill>
                <a:srgbClr val="000000"/>
              </a:solidFill>
              <a:ea typeface="Cardo"/>
              <a:cs typeface="Cardo"/>
              <a:sym typeface="Cardo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spc="111" dirty="0">
                <a:solidFill>
                  <a:srgbClr val="000000"/>
                </a:solidFill>
              </a:rPr>
              <a:t>Enforcement – </a:t>
            </a:r>
            <a:r>
              <a:rPr lang="en-US" sz="2000" spc="111" dirty="0">
                <a:solidFill>
                  <a:srgbClr val="000000"/>
                </a:solidFill>
              </a:rPr>
              <a:t>Clamping, Tow Away and Storage of vehicles  for failure to pay parking fees. </a:t>
            </a:r>
          </a:p>
          <a:p>
            <a:pPr algn="just"/>
            <a:endParaRPr lang="en-US" sz="2000" spc="111" dirty="0">
              <a:solidFill>
                <a:srgbClr val="000000"/>
              </a:solidFill>
            </a:endParaRPr>
          </a:p>
          <a:p>
            <a:pPr algn="just"/>
            <a:r>
              <a:rPr lang="en-US" sz="2000" b="1" spc="111" dirty="0">
                <a:solidFill>
                  <a:srgbClr val="000000"/>
                </a:solidFill>
              </a:rPr>
              <a:t>Grace periods-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spc="111" dirty="0">
                <a:solidFill>
                  <a:srgbClr val="FF0000"/>
                </a:solidFill>
              </a:rPr>
              <a:t>15 minutes for unpaid    ticket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spc="111" dirty="0">
                <a:solidFill>
                  <a:srgbClr val="FF0000"/>
                </a:solidFill>
              </a:rPr>
              <a:t>30 minutes for expired ticket </a:t>
            </a:r>
          </a:p>
          <a:p>
            <a:pPr algn="just"/>
            <a:endParaRPr lang="en-US" sz="2000" b="1" spc="111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pc="111" dirty="0">
                <a:solidFill>
                  <a:srgbClr val="000000"/>
                </a:solidFill>
              </a:rPr>
              <a:t>The system gives notifications of vehicles due for clamping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W" sz="2000" spc="111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ZW" sz="2400" spc="111" dirty="0">
              <a:solidFill>
                <a:srgbClr val="000000"/>
              </a:solidFill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4DF0AA5F-CD8D-DAAA-BEDF-ED4D9B0D6BDE}"/>
              </a:ext>
            </a:extLst>
          </p:cNvPr>
          <p:cNvSpPr/>
          <p:nvPr/>
        </p:nvSpPr>
        <p:spPr>
          <a:xfrm>
            <a:off x="5063964" y="1130887"/>
            <a:ext cx="3548844" cy="5798534"/>
          </a:xfrm>
          <a:custGeom>
            <a:avLst/>
            <a:gdLst/>
            <a:ahLst/>
            <a:cxnLst/>
            <a:rect l="l" t="t" r="r" b="b"/>
            <a:pathLst>
              <a:path w="4630291" h="7780110">
                <a:moveTo>
                  <a:pt x="0" y="0"/>
                </a:moveTo>
                <a:lnTo>
                  <a:pt x="4630291" y="0"/>
                </a:lnTo>
                <a:lnTo>
                  <a:pt x="4630291" y="7780110"/>
                </a:lnTo>
                <a:lnTo>
                  <a:pt x="0" y="778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9" r="-4870"/>
            </a:stretch>
          </a:blipFill>
        </p:spPr>
        <p:txBody>
          <a:bodyPr/>
          <a:lstStyle/>
          <a:p>
            <a:endParaRPr lang="en-ZW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26DCF5C-7255-6FC8-5970-1F52130B4D55}"/>
              </a:ext>
            </a:extLst>
          </p:cNvPr>
          <p:cNvSpPr/>
          <p:nvPr/>
        </p:nvSpPr>
        <p:spPr>
          <a:xfrm>
            <a:off x="5781018" y="1541805"/>
            <a:ext cx="2476576" cy="4976699"/>
          </a:xfrm>
          <a:custGeom>
            <a:avLst/>
            <a:gdLst/>
            <a:ahLst/>
            <a:cxnLst/>
            <a:rect l="l" t="t" r="r" b="b"/>
            <a:pathLst>
              <a:path w="3437861" h="7203023">
                <a:moveTo>
                  <a:pt x="0" y="0"/>
                </a:moveTo>
                <a:lnTo>
                  <a:pt x="3437861" y="0"/>
                </a:lnTo>
                <a:lnTo>
                  <a:pt x="3437861" y="7203023"/>
                </a:lnTo>
                <a:lnTo>
                  <a:pt x="0" y="720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0" b="-1670"/>
            </a:stretch>
          </a:blipFill>
        </p:spPr>
        <p:txBody>
          <a:bodyPr/>
          <a:lstStyle/>
          <a:p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313095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2C86-AE3E-888E-B90A-158B2EDCE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4B80E9-6E95-4C2D-59C6-EB99C4F2D999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 JOURNEY &amp; INNOVATIONS T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2EB09-CB04-62D3-AC8B-62BBBBF84A48}"/>
              </a:ext>
            </a:extLst>
          </p:cNvPr>
          <p:cNvSpPr/>
          <p:nvPr/>
        </p:nvSpPr>
        <p:spPr>
          <a:xfrm>
            <a:off x="607894" y="1249418"/>
            <a:ext cx="8144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1200" b="1" dirty="0">
              <a:solidFill>
                <a:srgbClr val="E91E23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867A2-B544-0A1E-32D7-D18AFDED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44C843-C4E2-9ED5-174C-1171FC2C230E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35DCF-D892-ED2B-FF0B-71BA1E6D68D2}"/>
              </a:ext>
            </a:extLst>
          </p:cNvPr>
          <p:cNvSpPr txBox="1"/>
          <p:nvPr/>
        </p:nvSpPr>
        <p:spPr>
          <a:xfrm>
            <a:off x="1" y="1061044"/>
            <a:ext cx="442270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-124" dirty="0">
                <a:solidFill>
                  <a:srgbClr val="000000"/>
                </a:solidFill>
                <a:latin typeface="Georgia" pitchFamily="18" charset="0"/>
                <a:ea typeface="Cardo"/>
                <a:cs typeface="Cardo"/>
                <a:sym typeface="Cardo"/>
              </a:rPr>
              <a:t>Traffic By-Law Management</a:t>
            </a:r>
          </a:p>
          <a:p>
            <a:pPr algn="l"/>
            <a:r>
              <a:rPr lang="en-US" sz="2400" spc="-124" dirty="0">
                <a:solidFill>
                  <a:srgbClr val="000000"/>
                </a:solidFill>
                <a:ea typeface="Cardo"/>
                <a:cs typeface="Cardo"/>
                <a:sym typeface="Cardo"/>
              </a:rPr>
              <a:t>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spc="-124" dirty="0">
              <a:solidFill>
                <a:srgbClr val="000000"/>
              </a:solidFill>
              <a:ea typeface="Cardo"/>
              <a:cs typeface="Cardo"/>
              <a:sym typeface="Card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spc="-124" dirty="0">
              <a:solidFill>
                <a:srgbClr val="000000"/>
              </a:solidFill>
              <a:ea typeface="Cardo"/>
              <a:cs typeface="Cardo"/>
              <a:sym typeface="Card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spc="-124" dirty="0">
              <a:solidFill>
                <a:srgbClr val="000000"/>
              </a:solidFill>
              <a:ea typeface="Cardo"/>
              <a:cs typeface="Cardo"/>
              <a:sym typeface="Card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spc="-124" dirty="0">
              <a:solidFill>
                <a:srgbClr val="000000"/>
              </a:solidFill>
              <a:ea typeface="Cardo"/>
              <a:cs typeface="Cardo"/>
              <a:sym typeface="Card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Roboto" pitchFamily="2" charset="0"/>
              </a:rPr>
              <a:t>Identifies and tracks vehicles that are flagged for reasons such as breaking of clamps and unpaid fines.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W" sz="2400" spc="111" dirty="0">
              <a:solidFill>
                <a:srgbClr val="0000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4E0D3F-2CEB-499B-1B59-09421C6E9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6395" r="15470" b="5785"/>
          <a:stretch/>
        </p:blipFill>
        <p:spPr bwMode="auto">
          <a:xfrm>
            <a:off x="466047" y="1686031"/>
            <a:ext cx="2109201" cy="156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DD0F54E-3B0D-28D3-8C6E-F9F4D44B5892}"/>
              </a:ext>
            </a:extLst>
          </p:cNvPr>
          <p:cNvSpPr/>
          <p:nvPr/>
        </p:nvSpPr>
        <p:spPr>
          <a:xfrm>
            <a:off x="5281126" y="1130128"/>
            <a:ext cx="4230537" cy="5550686"/>
          </a:xfrm>
          <a:custGeom>
            <a:avLst/>
            <a:gdLst/>
            <a:ahLst/>
            <a:cxnLst/>
            <a:rect l="l" t="t" r="r" b="b"/>
            <a:pathLst>
              <a:path w="4622908" h="7767704">
                <a:moveTo>
                  <a:pt x="0" y="0"/>
                </a:moveTo>
                <a:lnTo>
                  <a:pt x="4622908" y="0"/>
                </a:lnTo>
                <a:lnTo>
                  <a:pt x="4622908" y="7767704"/>
                </a:lnTo>
                <a:lnTo>
                  <a:pt x="0" y="7767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9" r="-4870"/>
            </a:stretch>
          </a:blipFill>
        </p:spPr>
        <p:txBody>
          <a:bodyPr/>
          <a:lstStyle/>
          <a:p>
            <a:endParaRPr lang="en-ZW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C08F7D69-75E7-D423-389F-34C2D29792CA}"/>
              </a:ext>
            </a:extLst>
          </p:cNvPr>
          <p:cNvSpPr/>
          <p:nvPr/>
        </p:nvSpPr>
        <p:spPr>
          <a:xfrm>
            <a:off x="6027576" y="1470181"/>
            <a:ext cx="2985796" cy="4855974"/>
          </a:xfrm>
          <a:custGeom>
            <a:avLst/>
            <a:gdLst/>
            <a:ahLst/>
            <a:cxnLst/>
            <a:rect l="l" t="t" r="r" b="b"/>
            <a:pathLst>
              <a:path w="3296492" h="7203023">
                <a:moveTo>
                  <a:pt x="0" y="0"/>
                </a:moveTo>
                <a:lnTo>
                  <a:pt x="3296492" y="0"/>
                </a:lnTo>
                <a:lnTo>
                  <a:pt x="3296492" y="7203023"/>
                </a:lnTo>
                <a:lnTo>
                  <a:pt x="0" y="7203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3" t="-1402" b="-1402"/>
            </a:stretch>
          </a:blipFill>
        </p:spPr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97623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4C67-5699-D472-E85F-8ADB9146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67D65E-652C-3F45-87B7-D1DBBEA91D10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OPERATIVES UNIFORMS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02AD3-6688-D680-5EC0-30F57C16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2902E9-382E-7178-8F62-374D0661362A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219E9-2E4D-0468-F816-79E66AA3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874"/>
            <a:ext cx="5047201" cy="58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DDE9C-7EDC-FE53-6644-9406EE5B3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01" y="1012874"/>
            <a:ext cx="4858799" cy="58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9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32CC-B4CE-7172-F268-AE7603BD6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C007D-35B3-ABFA-973E-50EA1FD956E0}"/>
              </a:ext>
            </a:extLst>
          </p:cNvPr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CITY OF HARARE OPERATIVES’ UNIFORMS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ABBEC-4E79-6C8B-962A-B165106B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8AF70A-9FB0-6A77-E962-62BE36542E53}"/>
              </a:ext>
            </a:extLst>
          </p:cNvPr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2050" name="Picture 2" descr="Fights erupt at Harare Traffic as 8 ...">
            <a:extLst>
              <a:ext uri="{FF2B5EF4-FFF2-40B4-BE49-F238E27FC236}">
                <a16:creationId xmlns:a16="http://schemas.microsoft.com/office/drawing/2014/main" id="{16B64D8E-AF7B-3EAA-385F-82FE3A5E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03" y="1019615"/>
            <a:ext cx="4894800" cy="5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Herald - Breaking news.">
            <a:extLst>
              <a:ext uri="{FF2B5EF4-FFF2-40B4-BE49-F238E27FC236}">
                <a16:creationId xmlns:a16="http://schemas.microsoft.com/office/drawing/2014/main" id="{7DA690F7-8011-0EA3-1D24-6FC57FAF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00" y="1012874"/>
            <a:ext cx="5090400" cy="58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7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906000" cy="1012874"/>
          </a:xfrm>
          <a:prstGeom prst="rect">
            <a:avLst/>
          </a:prstGeom>
          <a:gradFill flip="none" rotWithShape="1">
            <a:gsLst>
              <a:gs pos="52000">
                <a:srgbClr val="FECA0B"/>
              </a:gs>
              <a:gs pos="8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THANK YOU 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607894" y="1296071"/>
            <a:ext cx="814422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r>
              <a:rPr lang="en-US" sz="2000" b="1" dirty="0">
                <a:latin typeface="Trebuchet MS" panose="020B0603020202020204" pitchFamily="34" charset="0"/>
              </a:rPr>
              <a:t>  </a:t>
            </a:r>
          </a:p>
          <a:p>
            <a:pPr algn="ctr"/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r>
              <a:rPr lang="en-US" sz="6600" b="1" dirty="0">
                <a:latin typeface="Trebuchet MS" panose="020B0603020202020204" pitchFamily="34" charset="0"/>
              </a:rPr>
              <a:t>THANK YOU </a:t>
            </a: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1200" b="1" dirty="0">
              <a:solidFill>
                <a:srgbClr val="E91E23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54002" y="6324023"/>
            <a:ext cx="4169879" cy="384182"/>
          </a:xfrm>
          <a:prstGeom prst="roundRect">
            <a:avLst>
              <a:gd name="adj" fmla="val 50000"/>
            </a:avLst>
          </a:prstGeom>
          <a:solidFill>
            <a:srgbClr val="EC1B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TOWARDS WORLD-CLASS PARKING EXPERIENCE!!!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62" t="235" r="2695" b="1735"/>
          <a:stretch/>
        </p:blipFill>
        <p:spPr>
          <a:xfrm>
            <a:off x="8867936" y="66675"/>
            <a:ext cx="896911" cy="886265"/>
          </a:xfrm>
          <a:prstGeom prst="rect">
            <a:avLst/>
          </a:prstGeom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607895" y="177187"/>
            <a:ext cx="5608108" cy="6995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 descr="brand-new-car-ai-generated-image.jpg">
            <a:extLst>
              <a:ext uri="{FF2B5EF4-FFF2-40B4-BE49-F238E27FC236}">
                <a16:creationId xmlns:a16="http://schemas.microsoft.com/office/drawing/2014/main" id="{C1253D8C-27A3-5889-EFC6-256EED2238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19615"/>
            <a:ext cx="9906000" cy="58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9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</TotalTime>
  <Words>199</Words>
  <Application>Microsoft Office PowerPoint</Application>
  <PresentationFormat>A4 Paper (210x297 mm)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Cardo</vt:lpstr>
      <vt:lpstr>Georgia</vt:lpstr>
      <vt:lpstr>Symbol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Francis Mandaza</cp:lastModifiedBy>
  <cp:revision>37</cp:revision>
  <dcterms:created xsi:type="dcterms:W3CDTF">2022-03-17T10:01:39Z</dcterms:created>
  <dcterms:modified xsi:type="dcterms:W3CDTF">2025-06-19T07:38:50Z</dcterms:modified>
</cp:coreProperties>
</file>